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53" autoAdjust="0"/>
  </p:normalViewPr>
  <p:slideViewPr>
    <p:cSldViewPr>
      <p:cViewPr>
        <p:scale>
          <a:sx n="94" d="100"/>
          <a:sy n="94" d="100"/>
        </p:scale>
        <p:origin x="-140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0034" y="785794"/>
            <a:ext cx="3429024" cy="357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072066" y="357166"/>
            <a:ext cx="2857520" cy="357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643174" y="357166"/>
            <a:ext cx="1928826" cy="357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428596" y="285728"/>
            <a:ext cx="80010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err="1" smtClean="0">
                <a:latin typeface="Berlin Sans FB" pitchFamily="34" charset="0"/>
              </a:rPr>
              <a:t>Mae’r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gromlin</a:t>
            </a:r>
            <a:r>
              <a:rPr lang="en-GB" sz="2800" dirty="0" smtClean="0">
                <a:latin typeface="Berlin Sans FB" pitchFamily="34" charset="0"/>
              </a:rPr>
              <a:t> y = 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croestorri’r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echelin</a:t>
            </a:r>
            <a:r>
              <a:rPr lang="en-GB" sz="2800" dirty="0" smtClean="0">
                <a:latin typeface="Berlin Sans FB" pitchFamily="34" charset="0"/>
              </a:rPr>
              <a:t> x </a:t>
            </a:r>
            <a:r>
              <a:rPr lang="en-GB" sz="2800" dirty="0" err="1" smtClean="0">
                <a:latin typeface="Berlin Sans FB" pitchFamily="34" charset="0"/>
              </a:rPr>
              <a:t>wrth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pwyntiau</a:t>
            </a:r>
            <a:r>
              <a:rPr lang="en-GB" sz="2800" dirty="0" smtClean="0">
                <a:latin typeface="Berlin Sans FB" pitchFamily="34" charset="0"/>
              </a:rPr>
              <a:t> A </a:t>
            </a:r>
            <a:r>
              <a:rPr lang="en-GB" sz="2800" dirty="0" err="1" smtClean="0">
                <a:latin typeface="Berlin Sans FB" pitchFamily="34" charset="0"/>
              </a:rPr>
              <a:t>a</a:t>
            </a:r>
            <a:r>
              <a:rPr lang="en-GB" sz="2800" dirty="0" smtClean="0">
                <a:latin typeface="Berlin Sans FB" pitchFamily="34" charset="0"/>
              </a:rPr>
              <a:t> B. </a:t>
            </a:r>
            <a:r>
              <a:rPr lang="en-GB" sz="2800" dirty="0" err="1" smtClean="0">
                <a:latin typeface="Berlin Sans FB" pitchFamily="34" charset="0"/>
              </a:rPr>
              <a:t>Darganfyddwch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hyd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llinell</a:t>
            </a:r>
            <a:r>
              <a:rPr lang="en-GB" sz="2800" dirty="0" smtClean="0">
                <a:latin typeface="Berlin Sans FB" pitchFamily="34" charset="0"/>
              </a:rPr>
              <a:t> AB?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071538" y="1571612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I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ddarganfod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hyd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AB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mae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angen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gwybod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cyfesurynnau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B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642910" y="3929066"/>
            <a:ext cx="792961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Pan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fo’r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gromlin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croestorri’r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echelin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mae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= 0.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Felly,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	0 = </a:t>
            </a:r>
            <a:r>
              <a:rPr lang="en-GB" sz="2800" dirty="0" smtClean="0">
                <a:latin typeface="Berlin Sans FB" pitchFamily="34" charset="0"/>
              </a:rPr>
              <a:t>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071538" y="2786058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Nesaf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,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ystyriwch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sut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ddarganfod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cyfesurynnau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B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1000100" y="5286388"/>
            <a:ext cx="6500858" cy="1384995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Datryswch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yr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hafaliad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cwadratig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yma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ddarganfod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gwerthoedd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sy’n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bodloni’r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hafaliad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.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23" grpId="0" animBg="1"/>
      <p:bldP spid="24" grpId="0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000628" y="6072206"/>
            <a:ext cx="200026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1472" y="214291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	0 = </a:t>
            </a:r>
            <a:r>
              <a:rPr lang="en-GB" sz="2800" dirty="0" smtClean="0">
                <a:latin typeface="Berlin Sans FB" pitchFamily="34" charset="0"/>
              </a:rPr>
              <a:t>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85720" y="857232"/>
            <a:ext cx="8072494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I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ddatrys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yr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hafaliad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yma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bydd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angen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ffactorio</a:t>
            </a:r>
            <a:endParaRPr lang="en-GB" sz="28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</a:t>
            </a:r>
            <a:r>
              <a:rPr lang="en-GB" sz="2800" dirty="0" smtClean="0">
                <a:latin typeface="Berlin Sans FB" pitchFamily="34" charset="0"/>
              </a:rPr>
              <a:t>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214414" y="2143116"/>
            <a:ext cx="371477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          )(          )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286248" y="2000240"/>
            <a:ext cx="435771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derm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sydd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lluosi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wneud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</a:t>
            </a:r>
            <a:r>
              <a:rPr lang="en-GB" sz="2800" baseline="30000" dirty="0" smtClean="0">
                <a:solidFill>
                  <a:srgbClr val="000000"/>
                </a:solidFill>
                <a:latin typeface="Berlin Sans FB" pitchFamily="34" charset="0"/>
              </a:rPr>
              <a:t>2 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428728" y="2143116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571736" y="2143116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786050" y="2143116"/>
            <a:ext cx="10001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-  3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714480" y="2143116"/>
            <a:ext cx="11430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+ 5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4286248" y="3214686"/>
            <a:ext cx="4357718" cy="1384995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rif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sydd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lluosi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wneud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-15 ac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adio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roi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2?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4929190" y="4672786"/>
            <a:ext cx="1571636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x – 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1 x – 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-1 x 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3 x -5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-3 x 5           </a:t>
            </a:r>
            <a:endParaRPr lang="en-GB" sz="20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6643702" y="4672786"/>
            <a:ext cx="1571636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err="1" smtClean="0">
                <a:solidFill>
                  <a:srgbClr val="000000"/>
                </a:solidFill>
                <a:latin typeface="Berlin Sans FB" pitchFamily="34" charset="0"/>
              </a:rPr>
              <a:t>Adio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 + 2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2</a:t>
            </a:r>
            <a:endParaRPr lang="en-GB" sz="20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28596" y="214290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	0 = (</a:t>
            </a:r>
            <a:r>
              <a:rPr lang="en-GB" sz="2800" dirty="0" smtClean="0">
                <a:latin typeface="Berlin Sans FB" pitchFamily="34" charset="0"/>
              </a:rPr>
              <a:t>x + 5)(x – 3)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00034" y="857233"/>
            <a:ext cx="6072230" cy="167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felly,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+ 5 = 0 	</a:t>
            </a:r>
            <a:r>
              <a:rPr lang="en-GB" sz="2800" b="1" u="sng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– 3 = 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baseline="30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5715008" y="1214422"/>
            <a:ext cx="2714644" cy="3970318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Dyma’r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gwerthoedd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gyfer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cyfesurynnau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‘x’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pwyntiau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B.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Cyfesurynnau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‘y’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bwynt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‘0’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71472" y="2000241"/>
            <a:ext cx="6072230" cy="167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Os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endParaRPr lang="en-GB" sz="28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+ 5 = 0 	</a:t>
            </a:r>
            <a:r>
              <a:rPr lang="en-GB" sz="2800" b="1" u="sng" dirty="0" err="1" smtClean="0">
                <a:solidFill>
                  <a:srgbClr val="000000"/>
                </a:solidFill>
                <a:latin typeface="Berlin Sans FB" pitchFamily="34" charset="0"/>
              </a:rPr>
              <a:t>yna</a:t>
            </a:r>
            <a:r>
              <a:rPr lang="en-GB" sz="2800" b="1" u="sng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b="1" u="sng" dirty="0" err="1" smtClean="0">
                <a:solidFill>
                  <a:srgbClr val="000000"/>
                </a:solidFill>
                <a:latin typeface="Berlin Sans FB" pitchFamily="34" charset="0"/>
              </a:rPr>
              <a:t>mae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 = -5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baseline="30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642910" y="3000372"/>
            <a:ext cx="6072230" cy="167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Os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endParaRPr lang="en-GB" sz="28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- 3 = 0 	</a:t>
            </a:r>
            <a:r>
              <a:rPr lang="en-GB" sz="2800" b="1" u="sng" dirty="0" err="1" smtClean="0">
                <a:solidFill>
                  <a:srgbClr val="000000"/>
                </a:solidFill>
                <a:latin typeface="Berlin Sans FB" pitchFamily="34" charset="0"/>
              </a:rPr>
              <a:t>yna</a:t>
            </a:r>
            <a:r>
              <a:rPr lang="en-GB" sz="2800" b="1" u="sng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b="1" u="sng" dirty="0" err="1" smtClean="0">
                <a:solidFill>
                  <a:srgbClr val="000000"/>
                </a:solidFill>
                <a:latin typeface="Berlin Sans FB" pitchFamily="34" charset="0"/>
              </a:rPr>
              <a:t>mae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 = 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baseline="30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357158" y="4929198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A ( -5, 0)		B(3, 0)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1071538" y="5572140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Gwnewch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fraslun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gromlin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=</a:t>
            </a:r>
            <a:r>
              <a:rPr lang="en-GB" sz="2800" dirty="0" smtClean="0">
                <a:latin typeface="Berlin Sans FB" pitchFamily="34" charset="0"/>
              </a:rPr>
              <a:t> 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– 15 </a:t>
            </a:r>
            <a:r>
              <a:rPr lang="en-GB" sz="2800" dirty="0" err="1" smtClean="0">
                <a:latin typeface="Berlin Sans FB" pitchFamily="34" charset="0"/>
              </a:rPr>
              <a:t>i’ch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helpu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darganfod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hyd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llinell</a:t>
            </a:r>
            <a:r>
              <a:rPr lang="en-GB" sz="2800" dirty="0" smtClean="0">
                <a:latin typeface="Berlin Sans FB" pitchFamily="34" charset="0"/>
              </a:rPr>
              <a:t> AB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/>
      <p:bldP spid="20" grpId="0"/>
      <p:bldP spid="21" grpId="0"/>
      <p:bldP spid="22" grpId="0" animBg="1"/>
      <p:bldP spid="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40100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3786182" y="0"/>
            <a:ext cx="49292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err="1" smtClean="0">
                <a:latin typeface="Berlin Sans FB" pitchFamily="34" charset="0"/>
              </a:rPr>
              <a:t>Mae’r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ddau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bwynt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gorwedd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ar</a:t>
            </a:r>
            <a:r>
              <a:rPr lang="en-GB" sz="2800" dirty="0" smtClean="0">
                <a:latin typeface="Berlin Sans FB" pitchFamily="34" charset="0"/>
              </a:rPr>
              <a:t> yr </a:t>
            </a:r>
            <a:r>
              <a:rPr lang="en-GB" sz="2800" dirty="0" err="1" smtClean="0">
                <a:latin typeface="Berlin Sans FB" pitchFamily="34" charset="0"/>
              </a:rPr>
              <a:t>echelin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smtClean="0">
                <a:latin typeface="Berlin Sans FB" pitchFamily="34" charset="0"/>
              </a:rPr>
              <a:t>x, </a:t>
            </a:r>
            <a:r>
              <a:rPr lang="en-GB" sz="2800" dirty="0" smtClean="0">
                <a:latin typeface="Berlin Sans FB" pitchFamily="34" charset="0"/>
              </a:rPr>
              <a:t>felly </a:t>
            </a:r>
            <a:r>
              <a:rPr lang="en-GB" sz="2800" dirty="0" err="1" smtClean="0">
                <a:latin typeface="Berlin Sans FB" pitchFamily="34" charset="0"/>
              </a:rPr>
              <a:t>gwelwn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o’r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braslun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bod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pellter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rhwng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pwyntiau</a:t>
            </a:r>
            <a:r>
              <a:rPr lang="en-GB" sz="2800" dirty="0" smtClean="0">
                <a:latin typeface="Berlin Sans FB" pitchFamily="34" charset="0"/>
              </a:rPr>
              <a:t> (-5,0) a (3,0)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hafal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i’r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gwahaniaeth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rhwng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cyfesurynnau</a:t>
            </a:r>
            <a:r>
              <a:rPr lang="en-GB" sz="2800" dirty="0" smtClean="0">
                <a:latin typeface="Berlin Sans FB" pitchFamily="34" charset="0"/>
              </a:rPr>
              <a:t> x. Felly, </a:t>
            </a:r>
            <a:r>
              <a:rPr lang="en-GB" sz="2800" dirty="0" err="1" smtClean="0">
                <a:latin typeface="Berlin Sans FB" pitchFamily="34" charset="0"/>
              </a:rPr>
              <a:t>mae</a:t>
            </a:r>
            <a:r>
              <a:rPr lang="en-GB" sz="2800" dirty="0" smtClean="0">
                <a:latin typeface="Berlin Sans FB" pitchFamily="34" charset="0"/>
              </a:rPr>
              <a:t> AB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hafal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i</a:t>
            </a:r>
            <a:r>
              <a:rPr lang="en-GB" sz="2800" dirty="0" smtClean="0">
                <a:latin typeface="Berlin Sans FB" pitchFamily="34" charset="0"/>
              </a:rPr>
              <a:t> 8 </a:t>
            </a:r>
            <a:r>
              <a:rPr lang="en-GB" sz="2800" dirty="0" err="1" smtClean="0">
                <a:latin typeface="Berlin Sans FB" pitchFamily="34" charset="0"/>
              </a:rPr>
              <a:t>uned</a:t>
            </a:r>
            <a:r>
              <a:rPr lang="en-GB" sz="2800" dirty="0" smtClean="0">
                <a:latin typeface="Berlin Sans FB" pitchFamily="34" charset="0"/>
              </a:rPr>
              <a:t>. </a:t>
            </a:r>
            <a:endParaRPr lang="en-GB" sz="2800" dirty="0">
              <a:latin typeface="Berlin Sans FB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42976" y="1571612"/>
            <a:ext cx="107157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586</TotalTime>
  <Words>281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56</cp:revision>
  <dcterms:created xsi:type="dcterms:W3CDTF">2011-02-03T11:08:00Z</dcterms:created>
  <dcterms:modified xsi:type="dcterms:W3CDTF">2011-09-05T00:18:36Z</dcterms:modified>
</cp:coreProperties>
</file>